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1" r:id="rId1"/>
    <p:sldMasterId id="2147483653" r:id="rId2"/>
    <p:sldMasterId id="2147483695" r:id="rId3"/>
    <p:sldMasterId id="2147483736" r:id="rId4"/>
  </p:sldMasterIdLst>
  <p:notesMasterIdLst>
    <p:notesMasterId r:id="rId22"/>
  </p:notesMasterIdLst>
  <p:handoutMasterIdLst>
    <p:handoutMasterId r:id="rId23"/>
  </p:handoutMasterIdLst>
  <p:sldIdLst>
    <p:sldId id="365" r:id="rId5"/>
    <p:sldId id="272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9" r:id="rId19"/>
    <p:sldId id="380" r:id="rId20"/>
    <p:sldId id="381" r:id="rId21"/>
  </p:sldIdLst>
  <p:sldSz cx="9144000" cy="6858000" type="screen4x3"/>
  <p:notesSz cx="6797675" cy="9928225"/>
  <p:embeddedFontLst>
    <p:embeddedFont>
      <p:font typeface="Roboto Condensed" panose="02000000000000000000" pitchFamily="2" charset="0"/>
      <p:regular r:id="rId24"/>
      <p:bold r:id="rId25"/>
      <p:italic r:id="rId26"/>
      <p:boldItalic r:id="rId27"/>
    </p:embeddedFont>
    <p:embeddedFont>
      <p:font typeface="Roboto Condensed bold" panose="020B0604020202020204" charset="0"/>
      <p:bold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 Müller" initials="JM" lastIdx="1" clrIdx="0">
    <p:extLst>
      <p:ext uri="{19B8F6BF-5375-455C-9EA6-DF929625EA0E}">
        <p15:presenceInfo xmlns:p15="http://schemas.microsoft.com/office/powerpoint/2012/main" userId="S-1-5-21-2451251714-4163927906-775782218-181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CC"/>
    <a:srgbClr val="8080FF"/>
    <a:srgbClr val="00B300"/>
    <a:srgbClr val="E63312"/>
    <a:srgbClr val="E26714"/>
    <a:srgbClr val="004F8B"/>
    <a:srgbClr val="DEDEDE"/>
    <a:srgbClr val="E6E6E6"/>
    <a:srgbClr val="CCCC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49" autoAdjust="0"/>
    <p:restoredTop sz="80266" autoAdjust="0"/>
  </p:normalViewPr>
  <p:slideViewPr>
    <p:cSldViewPr>
      <p:cViewPr varScale="1">
        <p:scale>
          <a:sx n="83" d="100"/>
          <a:sy n="83" d="100"/>
        </p:scale>
        <p:origin x="1848" y="8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2706"/>
    </p:cViewPr>
  </p:sorterViewPr>
  <p:notesViewPr>
    <p:cSldViewPr>
      <p:cViewPr>
        <p:scale>
          <a:sx n="200" d="100"/>
          <a:sy n="200" d="100"/>
        </p:scale>
        <p:origin x="1356" y="-36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2201D-4F31-42B9-99D7-3404E8362FFB}" type="datetimeFigureOut">
              <a:rPr lang="de-DE" smtClean="0"/>
              <a:t>25.05.2025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D16FB-B98E-41AD-A7C8-7BD42CA5E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31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8B8B00B-174A-42EB-A1B8-8BE866AF80B8}" type="datetimeFigureOut">
              <a:rPr lang="de-DE"/>
              <a:pPr>
                <a:defRPr/>
              </a:pPr>
              <a:t>25.05.2025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F1EA88-867B-44F4-BE95-B615105451F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699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 ohne Log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492898"/>
            <a:ext cx="9144000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89941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spalti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7049391" y="980730"/>
            <a:ext cx="1843088" cy="12239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541518" y="990000"/>
            <a:ext cx="2460218" cy="5319320"/>
          </a:xfrm>
        </p:spPr>
        <p:txBody>
          <a:bodyPr>
            <a:normAutofit/>
          </a:bodyPr>
          <a:lstStyle>
            <a:lvl1pPr marL="0" indent="0" rtl="0">
              <a:buNone/>
              <a:defRPr lang="de-DE" sz="2400" b="0" i="0" u="none" strike="noStrike" baseline="30000" smtClean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de-DE" sz="2000" b="0" i="0" u="none" strike="noStrike" baseline="30000" dirty="0">
              <a:solidFill>
                <a:srgbClr val="000000"/>
              </a:solidFill>
              <a:latin typeface="Roboto Condensed" panose="02000000000000000000" pitchFamily="2" charset="0"/>
            </a:endParaRPr>
          </a:p>
        </p:txBody>
      </p:sp>
      <p:sp>
        <p:nvSpPr>
          <p:cNvPr id="11" name="Textplatzhalter 3"/>
          <p:cNvSpPr>
            <a:spLocks noGrp="1"/>
          </p:cNvSpPr>
          <p:nvPr>
            <p:ph type="body" sz="half" idx="11" hasCustomPrompt="1"/>
          </p:nvPr>
        </p:nvSpPr>
        <p:spPr>
          <a:xfrm>
            <a:off x="7049737" y="2276525"/>
            <a:ext cx="1843081" cy="144016"/>
          </a:xfrm>
        </p:spPr>
        <p:txBody>
          <a:bodyPr>
            <a:noAutofit/>
          </a:bodyPr>
          <a:lstStyle>
            <a:lvl1pPr marL="0" indent="0" rtl="0">
              <a:buNone/>
              <a:defRPr lang="de-DE" sz="1800" b="0" i="0" u="none" strike="noStrike" baseline="30000" smtClean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Bildtitel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12"/>
          </p:nvPr>
        </p:nvSpPr>
        <p:spPr>
          <a:xfrm>
            <a:off x="4289655" y="990000"/>
            <a:ext cx="2448272" cy="5319320"/>
          </a:xfrm>
        </p:spPr>
        <p:txBody>
          <a:bodyPr>
            <a:normAutofit/>
          </a:bodyPr>
          <a:lstStyle>
            <a:lvl1pPr marL="0" indent="0" rtl="0">
              <a:buNone/>
              <a:defRPr lang="de-DE" sz="2400" b="0" i="0" u="none" strike="noStrike" baseline="30000" smtClean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de-DE" sz="1200" b="0" i="0" u="none" strike="noStrike" baseline="30000" dirty="0">
              <a:solidFill>
                <a:srgbClr val="000000"/>
              </a:solidFill>
              <a:latin typeface="Roboto Condensed" panose="02000000000000000000" pitchFamily="2" charset="0"/>
            </a:endParaRPr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990000"/>
            <a:ext cx="882000" cy="646172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262856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tzierung Fördermittelgeber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3"/>
          <p:cNvSpPr>
            <a:spLocks noGrp="1"/>
          </p:cNvSpPr>
          <p:nvPr>
            <p:ph type="body" sz="half" idx="11" hasCustomPrompt="1"/>
          </p:nvPr>
        </p:nvSpPr>
        <p:spPr>
          <a:xfrm>
            <a:off x="5364088" y="2348881"/>
            <a:ext cx="3528390" cy="3960439"/>
          </a:xfrm>
        </p:spPr>
        <p:txBody>
          <a:bodyPr>
            <a:normAutofit/>
          </a:bodyPr>
          <a:lstStyle>
            <a:lvl1pPr marL="0" indent="0" rtl="0">
              <a:buNone/>
              <a:defRPr lang="de-DE" sz="2400" b="0" i="0" u="none" strike="noStrike" baseline="30000" smtClean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rtl="0"/>
            <a:r>
              <a:rPr lang="de-DE" dirty="0" err="1"/>
              <a:t>syvddsyv</a:t>
            </a:r>
            <a:endParaRPr lang="de-DE" dirty="0"/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>
          <a:xfrm>
            <a:off x="1547813" y="980728"/>
            <a:ext cx="7344665" cy="1224136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15" hasCustomPrompt="1"/>
          </p:nvPr>
        </p:nvSpPr>
        <p:spPr>
          <a:xfrm>
            <a:off x="360000" y="990000"/>
            <a:ext cx="882000" cy="646172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Logo</a:t>
            </a:r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6047656" y="9306272"/>
            <a:ext cx="7416822" cy="0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0"/>
          <p:cNvSpPr>
            <a:spLocks noGrp="1"/>
          </p:cNvSpPr>
          <p:nvPr>
            <p:ph type="pic" sz="quarter" idx="16"/>
          </p:nvPr>
        </p:nvSpPr>
        <p:spPr>
          <a:xfrm>
            <a:off x="1547814" y="2348882"/>
            <a:ext cx="3384227" cy="3960439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721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51440" y="2348880"/>
            <a:ext cx="8641039" cy="396044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51441" y="988049"/>
            <a:ext cx="8641039" cy="1216817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6383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251440" y="2348880"/>
            <a:ext cx="8641039" cy="396044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51441" y="988049"/>
            <a:ext cx="8641039" cy="1216817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8294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51440" y="2348880"/>
            <a:ext cx="4104536" cy="396044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0"/>
          </p:nvPr>
        </p:nvSpPr>
        <p:spPr>
          <a:xfrm>
            <a:off x="4787944" y="2348880"/>
            <a:ext cx="4104536" cy="396044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51441" y="988049"/>
            <a:ext cx="8641039" cy="1216817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088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251440" y="2348880"/>
            <a:ext cx="2736384" cy="396044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0"/>
          </p:nvPr>
        </p:nvSpPr>
        <p:spPr>
          <a:xfrm>
            <a:off x="251440" y="983271"/>
            <a:ext cx="2736384" cy="1221595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idx="12"/>
          </p:nvPr>
        </p:nvSpPr>
        <p:spPr>
          <a:xfrm>
            <a:off x="6156095" y="995053"/>
            <a:ext cx="2736384" cy="1209813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3"/>
          </p:nvPr>
        </p:nvSpPr>
        <p:spPr>
          <a:xfrm>
            <a:off x="3203767" y="995053"/>
            <a:ext cx="2736384" cy="1209813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0" name="Inhaltsplatzhalter 3"/>
          <p:cNvSpPr>
            <a:spLocks noGrp="1"/>
          </p:cNvSpPr>
          <p:nvPr>
            <p:ph sz="half" idx="14"/>
          </p:nvPr>
        </p:nvSpPr>
        <p:spPr>
          <a:xfrm>
            <a:off x="3203767" y="2348880"/>
            <a:ext cx="2736384" cy="396044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1" name="Inhaltsplatzhalter 3"/>
          <p:cNvSpPr>
            <a:spLocks noGrp="1"/>
          </p:cNvSpPr>
          <p:nvPr>
            <p:ph sz="half" idx="15"/>
          </p:nvPr>
        </p:nvSpPr>
        <p:spPr>
          <a:xfrm>
            <a:off x="6156094" y="2348880"/>
            <a:ext cx="2736384" cy="396044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649026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251440" y="988049"/>
            <a:ext cx="4464576" cy="1216817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4932040" y="988047"/>
            <a:ext cx="3960440" cy="53237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>
          <a:xfrm>
            <a:off x="251440" y="2348882"/>
            <a:ext cx="4464576" cy="396521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92354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linksbündig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51440" y="988049"/>
            <a:ext cx="4464576" cy="1216817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251440" y="2348882"/>
            <a:ext cx="4464576" cy="396521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4932040" y="988047"/>
            <a:ext cx="3960440" cy="532375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497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agrammplatzhalter 2"/>
          <p:cNvSpPr>
            <a:spLocks noGrp="1"/>
          </p:cNvSpPr>
          <p:nvPr>
            <p:ph type="chart" sz="quarter" idx="10"/>
          </p:nvPr>
        </p:nvSpPr>
        <p:spPr>
          <a:xfrm>
            <a:off x="251441" y="2348882"/>
            <a:ext cx="8641038" cy="3816797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51441" y="988049"/>
            <a:ext cx="8641039" cy="1216817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4456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SmartArt-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martArt-Platzhalter 10"/>
          <p:cNvSpPr>
            <a:spLocks noGrp="1"/>
          </p:cNvSpPr>
          <p:nvPr>
            <p:ph type="dgm" sz="quarter" idx="14"/>
          </p:nvPr>
        </p:nvSpPr>
        <p:spPr>
          <a:xfrm>
            <a:off x="251441" y="2348880"/>
            <a:ext cx="8641038" cy="3960440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51441" y="988049"/>
            <a:ext cx="8641039" cy="1216817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185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foli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2555776" y="1671391"/>
            <a:ext cx="633670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200">
                <a:latin typeface="Roboto Condensed bold" panose="02000000000000000000" pitchFamily="2" charset="0"/>
                <a:ea typeface="Roboto Condensed bold" panose="02000000000000000000" pitchFamily="2" charset="0"/>
              </a:defRPr>
            </a:lvl1pPr>
          </a:lstStyle>
          <a:p>
            <a:r>
              <a:rPr lang="de-DE" dirty="0"/>
              <a:t>Titel für erste Folie</a:t>
            </a:r>
            <a:br>
              <a:rPr lang="de-DE" dirty="0"/>
            </a:b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idx="10"/>
          </p:nvPr>
        </p:nvSpPr>
        <p:spPr>
          <a:xfrm>
            <a:off x="2548785" y="3093076"/>
            <a:ext cx="6343694" cy="32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2400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200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914400" indent="0">
              <a:buNone/>
              <a:defRPr sz="180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defRPr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defRPr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5" name="Bildplatzhalter 4" title="Logo"/>
          <p:cNvSpPr>
            <a:spLocks noGrp="1"/>
          </p:cNvSpPr>
          <p:nvPr>
            <p:ph type="pic" sz="quarter" idx="11" hasCustomPrompt="1"/>
          </p:nvPr>
        </p:nvSpPr>
        <p:spPr>
          <a:xfrm>
            <a:off x="360000" y="1671390"/>
            <a:ext cx="1619712" cy="132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Logo (optional)</a:t>
            </a:r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3093076"/>
            <a:ext cx="1619712" cy="13440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Logo (optional)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361265" y="4515802"/>
            <a:ext cx="1619712" cy="132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Logo (optional)</a:t>
            </a:r>
          </a:p>
        </p:txBody>
      </p:sp>
    </p:spTree>
    <p:extLst>
      <p:ext uri="{BB962C8B-B14F-4D97-AF65-F5344CB8AC3E}">
        <p14:creationId xmlns:p14="http://schemas.microsoft.com/office/powerpoint/2010/main" val="2990291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/>
          <p:cNvSpPr>
            <a:spLocks noGrp="1"/>
          </p:cNvSpPr>
          <p:nvPr>
            <p:ph type="pic" sz="quarter" idx="13"/>
          </p:nvPr>
        </p:nvSpPr>
        <p:spPr>
          <a:xfrm>
            <a:off x="7049392" y="980729"/>
            <a:ext cx="1843088" cy="12241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>
          <a:xfrm>
            <a:off x="251521" y="980728"/>
            <a:ext cx="3024759" cy="5362378"/>
          </a:xfrm>
        </p:spPr>
        <p:txBody>
          <a:bodyPr>
            <a:normAutofit/>
          </a:bodyPr>
          <a:lstStyle>
            <a:lvl1pPr marL="0" indent="0" rtl="0">
              <a:buNone/>
              <a:defRPr lang="de-DE" sz="2400" b="0" i="0" u="none" strike="noStrike" baseline="30000" smtClean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de-DE" sz="2000" b="0" i="0" u="none" strike="noStrike" baseline="30000" dirty="0">
              <a:solidFill>
                <a:srgbClr val="000000"/>
              </a:solidFill>
              <a:latin typeface="Roboto Condensed" panose="02000000000000000000" pitchFamily="2" charset="0"/>
            </a:endParaRPr>
          </a:p>
        </p:txBody>
      </p:sp>
      <p:sp>
        <p:nvSpPr>
          <p:cNvPr id="9" name="Textplatzhalter 3"/>
          <p:cNvSpPr>
            <a:spLocks noGrp="1"/>
          </p:cNvSpPr>
          <p:nvPr>
            <p:ph type="body" sz="half" idx="11" hasCustomPrompt="1"/>
          </p:nvPr>
        </p:nvSpPr>
        <p:spPr>
          <a:xfrm>
            <a:off x="7049738" y="2348533"/>
            <a:ext cx="1843081" cy="144016"/>
          </a:xfrm>
        </p:spPr>
        <p:txBody>
          <a:bodyPr>
            <a:noAutofit/>
          </a:bodyPr>
          <a:lstStyle>
            <a:lvl1pPr marL="0" indent="0" rtl="0">
              <a:buNone/>
              <a:defRPr lang="de-DE" sz="1800" b="0" i="0" u="none" strike="noStrike" baseline="30000" smtClean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Bildtitel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half" idx="14"/>
          </p:nvPr>
        </p:nvSpPr>
        <p:spPr>
          <a:xfrm>
            <a:off x="3686662" y="980728"/>
            <a:ext cx="2952000" cy="5362378"/>
          </a:xfrm>
        </p:spPr>
        <p:txBody>
          <a:bodyPr>
            <a:normAutofit/>
          </a:bodyPr>
          <a:lstStyle>
            <a:lvl1pPr marL="0" indent="0" rtl="0">
              <a:buNone/>
              <a:defRPr lang="de-DE" sz="2400" b="0" i="0" u="none" strike="noStrike" baseline="30000" smtClean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de-DE" sz="2000" b="0" i="0" u="none" strike="noStrike" baseline="30000" dirty="0">
              <a:solidFill>
                <a:srgbClr val="000000"/>
              </a:solidFill>
              <a:latin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223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1440" y="2348880"/>
            <a:ext cx="2507462" cy="3960440"/>
          </a:xfrm>
        </p:spPr>
        <p:txBody>
          <a:bodyPr>
            <a:normAutofit/>
          </a:bodyPr>
          <a:lstStyle>
            <a:lvl1pPr marL="0" indent="0" rtl="0">
              <a:buNone/>
              <a:defRPr lang="de-DE" sz="2400" b="0" i="0" u="none" strike="noStrike" baseline="30000" smtClean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de-DE" sz="2000" b="0" i="0" u="none" strike="noStrike" baseline="30000" dirty="0">
              <a:solidFill>
                <a:srgbClr val="000000"/>
              </a:solidFill>
              <a:latin typeface="Roboto Condensed" panose="02000000000000000000" pitchFamily="2" charset="0"/>
            </a:endParaRP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1"/>
          </p:nvPr>
        </p:nvSpPr>
        <p:spPr>
          <a:xfrm>
            <a:off x="3071467" y="2348880"/>
            <a:ext cx="5821013" cy="3960440"/>
          </a:xfrm>
        </p:spPr>
        <p:txBody>
          <a:bodyPr>
            <a:normAutofit/>
          </a:bodyPr>
          <a:lstStyle>
            <a:lvl1pPr marL="0" indent="0" rtl="0">
              <a:buNone/>
              <a:defRPr lang="de-DE" sz="2400" b="0" i="0" u="none" strike="noStrike" baseline="30000" smtClean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8606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04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967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53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40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42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889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850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1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1CB4-DA2C-47BF-8DD9-1D2087187BE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9424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399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17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693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folie ohne Log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492898"/>
            <a:ext cx="9144000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89198" y="1700810"/>
            <a:ext cx="8603280" cy="54375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 baseline="0">
                <a:latin typeface="Roboto Condensed bold" panose="02000000000000000000" pitchFamily="2" charset="0"/>
                <a:ea typeface="Roboto Condensed bold" panose="02000000000000000000" pitchFamily="2" charset="0"/>
              </a:defRPr>
            </a:lvl1pPr>
          </a:lstStyle>
          <a:p>
            <a:r>
              <a:rPr lang="de-DE" dirty="0"/>
              <a:t>Titel für erste Folie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B7ECC-4FE5-0AF4-F432-C17759FECB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169" y="6525345"/>
            <a:ext cx="1600504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 smtClean="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1200" kern="1200" dirty="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Arial" charset="0"/>
              </a:rPr>
              <a:t>Sreekar | Naga Kumar</a:t>
            </a:r>
          </a:p>
        </p:txBody>
      </p:sp>
    </p:spTree>
    <p:extLst>
      <p:ext uri="{BB962C8B-B14F-4D97-AF65-F5344CB8AC3E}">
        <p14:creationId xmlns:p14="http://schemas.microsoft.com/office/powerpoint/2010/main" val="179315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990000"/>
            <a:ext cx="882000" cy="646172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1513335" y="973547"/>
            <a:ext cx="7379144" cy="1267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 für Folgefolien</a:t>
            </a:r>
            <a:br>
              <a:rPr lang="de-DE" dirty="0"/>
            </a:br>
            <a:endParaRPr lang="de-DE" dirty="0"/>
          </a:p>
        </p:txBody>
      </p:sp>
      <p:sp>
        <p:nvSpPr>
          <p:cNvPr id="7" name="Textplatzhalter 2"/>
          <p:cNvSpPr>
            <a:spLocks noGrp="1"/>
          </p:cNvSpPr>
          <p:nvPr>
            <p:ph idx="1"/>
          </p:nvPr>
        </p:nvSpPr>
        <p:spPr>
          <a:xfrm>
            <a:off x="1513335" y="2312828"/>
            <a:ext cx="7379144" cy="399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32013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13335" y="980728"/>
            <a:ext cx="3454750" cy="532859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5400051" y="980728"/>
            <a:ext cx="3492427" cy="532859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360000" y="990000"/>
            <a:ext cx="882000" cy="646172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535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47665" y="2132856"/>
            <a:ext cx="3420419" cy="4171628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0"/>
          </p:nvPr>
        </p:nvSpPr>
        <p:spPr>
          <a:xfrm>
            <a:off x="5400052" y="955512"/>
            <a:ext cx="3492427" cy="965035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0">
                <a:latin typeface="Roboto Condensed bold" panose="02000000000000000000" pitchFamily="2" charset="0"/>
                <a:ea typeface="Roboto Condensed bold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1"/>
          </p:nvPr>
        </p:nvSpPr>
        <p:spPr>
          <a:xfrm>
            <a:off x="5400052" y="2132856"/>
            <a:ext cx="3492427" cy="4171628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990000"/>
            <a:ext cx="882000" cy="646172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1547664" y="980730"/>
            <a:ext cx="3420418" cy="939817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8307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436097" y="980728"/>
            <a:ext cx="3456383" cy="532375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547664" y="980728"/>
            <a:ext cx="3384376" cy="16002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1"/>
          </p:nvPr>
        </p:nvSpPr>
        <p:spPr>
          <a:xfrm>
            <a:off x="1547664" y="2708920"/>
            <a:ext cx="3384376" cy="35955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990000"/>
            <a:ext cx="882000" cy="646172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99314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/>
          <p:cNvSpPr>
            <a:spLocks noGrp="1"/>
          </p:cNvSpPr>
          <p:nvPr>
            <p:ph type="chart" sz="quarter" idx="10"/>
          </p:nvPr>
        </p:nvSpPr>
        <p:spPr>
          <a:xfrm>
            <a:off x="1547664" y="2204864"/>
            <a:ext cx="7344814" cy="4104456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1547664" y="980728"/>
            <a:ext cx="7344814" cy="1008112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990000"/>
            <a:ext cx="882000" cy="646172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57510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einbin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-Platzhalter 3"/>
          <p:cNvSpPr>
            <a:spLocks noGrp="1"/>
          </p:cNvSpPr>
          <p:nvPr>
            <p:ph type="dgm" sz="quarter" idx="10"/>
          </p:nvPr>
        </p:nvSpPr>
        <p:spPr>
          <a:xfrm>
            <a:off x="1547664" y="2348880"/>
            <a:ext cx="7344814" cy="396044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547664" y="980728"/>
            <a:ext cx="7344814" cy="1296144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990000"/>
            <a:ext cx="882000" cy="646172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5558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-26544"/>
            <a:ext cx="9144000" cy="1512000"/>
          </a:xfrm>
          <a:prstGeom prst="rect">
            <a:avLst/>
          </a:prstGeom>
          <a:solidFill>
            <a:srgbClr val="E63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126659F8-C106-6BA9-1D96-BCA2266EB4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169" y="6525345"/>
            <a:ext cx="1744520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 smtClean="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1200" kern="1200" dirty="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Arial" charset="0"/>
              </a:rPr>
              <a:t>Sreekar | Naga Kumar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284B677-433C-2D8C-583A-E66B7363F6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588224" y="6525345"/>
            <a:ext cx="2339752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de-DE" sz="1200" dirty="0">
                <a:latin typeface="+mn-lt"/>
                <a:ea typeface="Roboto Condensed" panose="02000000000000000000" pitchFamily="2" charset="0"/>
              </a:rPr>
              <a:t> www.tu-chemnitz.de</a:t>
            </a:r>
          </a:p>
        </p:txBody>
      </p:sp>
    </p:spTree>
    <p:extLst>
      <p:ext uri="{BB962C8B-B14F-4D97-AF65-F5344CB8AC3E}">
        <p14:creationId xmlns:p14="http://schemas.microsoft.com/office/powerpoint/2010/main" val="20488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4" r:id="rId2"/>
    <p:sldLayoutId id="214748370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-520"/>
            <a:ext cx="9144000" cy="764704"/>
          </a:xfrm>
          <a:prstGeom prst="rect">
            <a:avLst/>
          </a:prstGeom>
          <a:solidFill>
            <a:srgbClr val="E63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9" y="-80348"/>
            <a:ext cx="1297424" cy="869671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47664" y="973547"/>
            <a:ext cx="7344814" cy="1267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 für Folgefolien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47664" y="2312828"/>
            <a:ext cx="7344814" cy="399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cxnSp>
        <p:nvCxnSpPr>
          <p:cNvPr id="15" name="Gerader Verbinder 14"/>
          <p:cNvCxnSpPr/>
          <p:nvPr userDrawn="1"/>
        </p:nvCxnSpPr>
        <p:spPr>
          <a:xfrm>
            <a:off x="1440000" y="126000"/>
            <a:ext cx="0" cy="468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ußzeilenplatzhalter 4"/>
          <p:cNvSpPr txBox="1">
            <a:spLocks/>
          </p:cNvSpPr>
          <p:nvPr userDrawn="1"/>
        </p:nvSpPr>
        <p:spPr>
          <a:xfrm>
            <a:off x="2627784" y="6526139"/>
            <a:ext cx="3888432" cy="33265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72C5D026-0A5E-414E-BDD7-AEAAC7E56A8F}" type="slidenum">
              <a:rPr lang="de-DE" sz="1400" smtClean="0"/>
              <a:pPr algn="ctr">
                <a:defRPr/>
              </a:pPr>
              <a:t>‹#›</a:t>
            </a:fld>
            <a:endParaRPr lang="de-DE" sz="1400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51D2896-6864-4BCB-A740-89427871F2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169" y="6525345"/>
            <a:ext cx="1744520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 smtClean="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1200" kern="1200" dirty="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Arial" charset="0"/>
              </a:rPr>
              <a:t>Sreekar | Naga Kumar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3E2032-F314-7288-1C55-84F17BECC1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588224" y="6525345"/>
            <a:ext cx="2339752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de-DE" sz="1200" dirty="0">
                <a:latin typeface="+mn-lt"/>
                <a:ea typeface="Roboto Condensed" panose="02000000000000000000" pitchFamily="2" charset="0"/>
              </a:rPr>
              <a:t> www.tu-chemnitz.de</a:t>
            </a:r>
          </a:p>
        </p:txBody>
      </p:sp>
    </p:spTree>
    <p:extLst>
      <p:ext uri="{BB962C8B-B14F-4D97-AF65-F5344CB8AC3E}">
        <p14:creationId xmlns:p14="http://schemas.microsoft.com/office/powerpoint/2010/main" val="361275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62" r:id="rId4"/>
    <p:sldLayoutId id="2147483678" r:id="rId5"/>
    <p:sldLayoutId id="2147483679" r:id="rId6"/>
    <p:sldLayoutId id="2147483680" r:id="rId7"/>
    <p:sldLayoutId id="214748368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oboto Condensed bold" panose="02000000000000000000" pitchFamily="2" charset="0"/>
          <a:ea typeface="Roboto Condensed bold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 userDrawn="1"/>
        </p:nvSpPr>
        <p:spPr>
          <a:xfrm>
            <a:off x="0" y="-520"/>
            <a:ext cx="9144000" cy="764704"/>
          </a:xfrm>
          <a:prstGeom prst="rect">
            <a:avLst/>
          </a:prstGeom>
          <a:solidFill>
            <a:srgbClr val="E63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9" y="-80348"/>
            <a:ext cx="1297424" cy="869671"/>
          </a:xfrm>
          <a:prstGeom prst="rect">
            <a:avLst/>
          </a:prstGeom>
        </p:spPr>
      </p:pic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51441" y="973547"/>
            <a:ext cx="8641039" cy="1267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251440" y="2311240"/>
            <a:ext cx="8641039" cy="3993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cxnSp>
        <p:nvCxnSpPr>
          <p:cNvPr id="20" name="Gerader Verbinder 19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 userDrawn="1"/>
        </p:nvCxnSpPr>
        <p:spPr>
          <a:xfrm>
            <a:off x="1440000" y="126000"/>
            <a:ext cx="0" cy="468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 txBox="1">
            <a:spLocks/>
          </p:cNvSpPr>
          <p:nvPr userDrawn="1"/>
        </p:nvSpPr>
        <p:spPr>
          <a:xfrm>
            <a:off x="2615712" y="6542947"/>
            <a:ext cx="3912493" cy="28793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72C5D026-0A5E-414E-BDD7-AEAAC7E56A8F}" type="slidenum">
              <a:rPr lang="de-DE" sz="1400" smtClean="0"/>
              <a:pPr algn="ctr">
                <a:defRPr/>
              </a:pPr>
              <a:t>‹#›</a:t>
            </a:fld>
            <a:endParaRPr lang="de-DE" sz="1400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2B5141A-7064-20FE-9461-9228F08454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169" y="6525345"/>
            <a:ext cx="1600504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 smtClean="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1200" kern="1200" dirty="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Arial" charset="0"/>
              </a:rPr>
              <a:t>Sreekar | Naga Kumar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A09810F-3CD2-B5B9-29D2-C860771386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588224" y="6525345"/>
            <a:ext cx="2339752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de-DE" sz="1200" dirty="0">
                <a:latin typeface="+mn-lt"/>
                <a:ea typeface="Roboto Condensed" panose="02000000000000000000" pitchFamily="2" charset="0"/>
              </a:rPr>
              <a:t> www.tu-chemnitz.de</a:t>
            </a:r>
          </a:p>
        </p:txBody>
      </p:sp>
    </p:spTree>
    <p:extLst>
      <p:ext uri="{BB962C8B-B14F-4D97-AF65-F5344CB8AC3E}">
        <p14:creationId xmlns:p14="http://schemas.microsoft.com/office/powerpoint/2010/main" val="75531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oboto Condensed bold" panose="02000000000000000000" pitchFamily="2" charset="0"/>
          <a:ea typeface="Roboto Condensed bold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FA62450-5078-4F15-BC0A-7AD440357077}"/>
              </a:ext>
            </a:extLst>
          </p:cNvPr>
          <p:cNvSpPr/>
          <p:nvPr userDrawn="1"/>
        </p:nvSpPr>
        <p:spPr>
          <a:xfrm>
            <a:off x="0" y="-26544"/>
            <a:ext cx="9144000" cy="1512000"/>
          </a:xfrm>
          <a:prstGeom prst="rect">
            <a:avLst/>
          </a:prstGeom>
          <a:solidFill>
            <a:srgbClr val="E63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12">
            <a:extLst>
              <a:ext uri="{FF2B5EF4-FFF2-40B4-BE49-F238E27FC236}">
                <a16:creationId xmlns:a16="http://schemas.microsoft.com/office/drawing/2014/main" id="{0AD6336A-EFA9-44A8-ACF0-C4417D74FF6A}"/>
              </a:ext>
            </a:extLst>
          </p:cNvPr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>
            <a:extLst>
              <a:ext uri="{FF2B5EF4-FFF2-40B4-BE49-F238E27FC236}">
                <a16:creationId xmlns:a16="http://schemas.microsoft.com/office/drawing/2014/main" id="{5857FCDF-B87D-46D7-ABD2-D032764D35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588224" y="6525345"/>
            <a:ext cx="2339752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de-DE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www.tu-chemnitz.de</a:t>
            </a:r>
          </a:p>
        </p:txBody>
      </p:sp>
    </p:spTree>
    <p:extLst>
      <p:ext uri="{BB962C8B-B14F-4D97-AF65-F5344CB8AC3E}">
        <p14:creationId xmlns:p14="http://schemas.microsoft.com/office/powerpoint/2010/main" val="68714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3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media" Target="../media/media4.mp4"/><Relationship Id="rId5" Type="http://schemas.openxmlformats.org/officeDocument/2006/relationships/video" Target="NULL" TargetMode="External"/><Relationship Id="rId10" Type="http://schemas.openxmlformats.org/officeDocument/2006/relationships/image" Target="../media/image20.png"/><Relationship Id="rId4" Type="http://schemas.openxmlformats.org/officeDocument/2006/relationships/video" Target="../media/media3.mp4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6.mp4"/><Relationship Id="rId7" Type="http://schemas.openxmlformats.org/officeDocument/2006/relationships/image" Target="../media/image2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6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and green circles&#10;&#10;AI-generated content may be incorrect.">
            <a:extLst>
              <a:ext uri="{FF2B5EF4-FFF2-40B4-BE49-F238E27FC236}">
                <a16:creationId xmlns:a16="http://schemas.microsoft.com/office/drawing/2014/main" id="{BAB76CFA-AFC4-A97B-7B13-B4010E7C64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484784"/>
            <a:ext cx="5175378" cy="2597722"/>
          </a:xfrm>
          <a:prstGeom prst="rect">
            <a:avLst/>
          </a:prstGeom>
        </p:spPr>
      </p:pic>
      <p:pic>
        <p:nvPicPr>
          <p:cNvPr id="14" name="Picture 13" descr="A blurry image of a circle&#10;&#10;AI-generated content may be incorrect.">
            <a:extLst>
              <a:ext uri="{FF2B5EF4-FFF2-40B4-BE49-F238E27FC236}">
                <a16:creationId xmlns:a16="http://schemas.microsoft.com/office/drawing/2014/main" id="{9C64EED5-A7AE-5D50-82D5-ECEF19185F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723042" y="1484785"/>
            <a:ext cx="2385388" cy="244377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91FFAFAC-E809-071B-21A1-C500C988D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2420888"/>
            <a:ext cx="6048672" cy="54375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+mn-lt"/>
              </a:rPr>
              <a:t>Front Object CCD Camera</a:t>
            </a:r>
            <a:r>
              <a:rPr lang="de-DE" sz="4000" b="1" dirty="0">
                <a:latin typeface="+mn-lt"/>
              </a:rPr>
              <a:t> </a:t>
            </a:r>
            <a:endParaRPr lang="en-US" sz="4000" b="1" dirty="0">
              <a:latin typeface="+mn-lt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FD97AE1-4D43-7500-2B6A-C8077C263EED}"/>
              </a:ext>
            </a:extLst>
          </p:cNvPr>
          <p:cNvSpPr txBox="1">
            <a:spLocks/>
          </p:cNvSpPr>
          <p:nvPr/>
        </p:nvSpPr>
        <p:spPr>
          <a:xfrm>
            <a:off x="2339752" y="3110249"/>
            <a:ext cx="4535401" cy="543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Roboto Condensed bold" panose="02000000000000000000" pitchFamily="2" charset="0"/>
                <a:ea typeface="Roboto Condensed bold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i="1" dirty="0">
                <a:latin typeface="+mj-lt"/>
              </a:rPr>
              <a:t>An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Embedded</a:t>
            </a:r>
            <a:r>
              <a:rPr lang="en-US" sz="2400" i="1" dirty="0">
                <a:latin typeface="+mj-lt"/>
              </a:rPr>
              <a:t> </a:t>
            </a:r>
            <a:r>
              <a:rPr lang="en-US" sz="2400" i="1" dirty="0">
                <a:latin typeface="+mj-lt"/>
                <a:ea typeface="Cambria" panose="02040503050406030204" pitchFamily="18" charset="0"/>
              </a:rPr>
              <a:t>Systems</a:t>
            </a:r>
            <a:r>
              <a:rPr lang="en-US" sz="2400" i="1" dirty="0">
                <a:latin typeface="+mj-lt"/>
              </a:rPr>
              <a:t> Perspective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AA735-EA3B-43A0-205A-94B60A691FA2}"/>
              </a:ext>
            </a:extLst>
          </p:cNvPr>
          <p:cNvSpPr txBox="1"/>
          <p:nvPr/>
        </p:nvSpPr>
        <p:spPr>
          <a:xfrm>
            <a:off x="899592" y="3933056"/>
            <a:ext cx="763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+mn-lt"/>
                <a:ea typeface="Cambria" panose="02040503050406030204" pitchFamily="18" charset="0"/>
              </a:rPr>
              <a:t> Singarayacheruvu</a:t>
            </a:r>
            <a:r>
              <a:rPr lang="en-US" i="1" dirty="0">
                <a:latin typeface="+mj-lt"/>
                <a:ea typeface="Cambria" panose="02040503050406030204" pitchFamily="18" charset="0"/>
              </a:rPr>
              <a:t> </a:t>
            </a:r>
            <a:r>
              <a:rPr lang="en-US" i="1" dirty="0">
                <a:latin typeface="+mn-lt"/>
                <a:ea typeface="Cambria" panose="02040503050406030204" pitchFamily="18" charset="0"/>
              </a:rPr>
              <a:t>Sreekar</a:t>
            </a:r>
            <a:r>
              <a:rPr lang="en-US" i="1" dirty="0">
                <a:latin typeface="+mj-lt"/>
                <a:ea typeface="Cambria" panose="02040503050406030204" pitchFamily="18" charset="0"/>
              </a:rPr>
              <a:t>                                                </a:t>
            </a:r>
            <a:r>
              <a:rPr lang="en-US" i="1" dirty="0">
                <a:latin typeface="+mn-lt"/>
                <a:ea typeface="Cambria" panose="02040503050406030204" pitchFamily="18" charset="0"/>
              </a:rPr>
              <a:t>Kanchana Naga Kumar</a:t>
            </a:r>
          </a:p>
          <a:p>
            <a:r>
              <a:rPr lang="en-US" i="1" dirty="0">
                <a:latin typeface="+mn-lt"/>
                <a:ea typeface="Cambria" panose="02040503050406030204" pitchFamily="18" charset="0"/>
              </a:rPr>
              <a:t>      </a:t>
            </a:r>
            <a:r>
              <a:rPr lang="en-US" i="1" dirty="0" err="1">
                <a:latin typeface="+mn-lt"/>
                <a:ea typeface="Cambria" panose="02040503050406030204" pitchFamily="18" charset="0"/>
              </a:rPr>
              <a:t>Matrikel</a:t>
            </a:r>
            <a:r>
              <a:rPr lang="en-US" i="1" dirty="0">
                <a:latin typeface="+mn-lt"/>
                <a:ea typeface="Cambria" panose="02040503050406030204" pitchFamily="18" charset="0"/>
              </a:rPr>
              <a:t> Nr: </a:t>
            </a:r>
            <a:r>
              <a:rPr lang="en-US" dirty="0">
                <a:latin typeface="+mn-lt"/>
                <a:ea typeface="Cambria" panose="02040503050406030204" pitchFamily="18" charset="0"/>
              </a:rPr>
              <a:t>846217</a:t>
            </a:r>
            <a:r>
              <a:rPr lang="en-US" i="1" dirty="0">
                <a:latin typeface="+mn-lt"/>
                <a:ea typeface="Cambria" panose="02040503050406030204" pitchFamily="18" charset="0"/>
              </a:rPr>
              <a:t>                                                       </a:t>
            </a:r>
            <a:r>
              <a:rPr lang="en-US" i="1" dirty="0" err="1">
                <a:latin typeface="+mn-lt"/>
                <a:ea typeface="Cambria" panose="02040503050406030204" pitchFamily="18" charset="0"/>
              </a:rPr>
              <a:t>Matrikel</a:t>
            </a:r>
            <a:r>
              <a:rPr lang="en-US" i="1" dirty="0">
                <a:latin typeface="+mn-lt"/>
                <a:ea typeface="Cambria" panose="02040503050406030204" pitchFamily="18" charset="0"/>
              </a:rPr>
              <a:t> Nr: </a:t>
            </a:r>
            <a:r>
              <a:rPr lang="en-US" dirty="0">
                <a:latin typeface="+mn-lt"/>
                <a:ea typeface="Cambria" panose="02040503050406030204" pitchFamily="18" charset="0"/>
              </a:rPr>
              <a:t>862624</a:t>
            </a:r>
            <a:endParaRPr lang="en-US" dirty="0">
              <a:latin typeface="+mn-lt"/>
            </a:endParaRPr>
          </a:p>
        </p:txBody>
      </p:sp>
      <p:pic>
        <p:nvPicPr>
          <p:cNvPr id="2" name="Picture 2" descr="Image associée">
            <a:extLst>
              <a:ext uri="{FF2B5EF4-FFF2-40B4-BE49-F238E27FC236}">
                <a16:creationId xmlns:a16="http://schemas.microsoft.com/office/drawing/2014/main" id="{FFF058DB-5C93-B26A-4705-C0525F809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1" b="15001"/>
          <a:stretch/>
        </p:blipFill>
        <p:spPr bwMode="auto">
          <a:xfrm>
            <a:off x="1443976" y="5076091"/>
            <a:ext cx="1613387" cy="101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AB485D86-BB48-B44A-05A0-47EC8B13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33033" y="5084097"/>
            <a:ext cx="1665831" cy="865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664A656-3BDD-D4BB-4D11-BBE19AFD3748}"/>
              </a:ext>
            </a:extLst>
          </p:cNvPr>
          <p:cNvGrpSpPr/>
          <p:nvPr/>
        </p:nvGrpSpPr>
        <p:grpSpPr>
          <a:xfrm>
            <a:off x="5674534" y="5085184"/>
            <a:ext cx="1761602" cy="865183"/>
            <a:chOff x="5148064" y="5024630"/>
            <a:chExt cx="2102648" cy="1111555"/>
          </a:xfrm>
        </p:grpSpPr>
        <p:pic>
          <p:nvPicPr>
            <p:cNvPr id="17" name="Image 5">
              <a:extLst>
                <a:ext uri="{FF2B5EF4-FFF2-40B4-BE49-F238E27FC236}">
                  <a16:creationId xmlns:a16="http://schemas.microsoft.com/office/drawing/2014/main" id="{AD15C068-C25A-5A89-92BB-A69AFF39F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0112" y="5024630"/>
              <a:ext cx="1430753" cy="674884"/>
            </a:xfrm>
            <a:prstGeom prst="rect">
              <a:avLst/>
            </a:prstGeom>
          </p:spPr>
        </p:pic>
        <p:sp>
          <p:nvSpPr>
            <p:cNvPr id="18" name="ZoneTexte 6">
              <a:extLst>
                <a:ext uri="{FF2B5EF4-FFF2-40B4-BE49-F238E27FC236}">
                  <a16:creationId xmlns:a16="http://schemas.microsoft.com/office/drawing/2014/main" id="{B50DB0E0-F85D-CD95-9FC2-7371B138A2AE}"/>
                </a:ext>
              </a:extLst>
            </p:cNvPr>
            <p:cNvSpPr txBox="1"/>
            <p:nvPr/>
          </p:nvSpPr>
          <p:spPr>
            <a:xfrm>
              <a:off x="5148064" y="5705298"/>
              <a:ext cx="21026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accent2"/>
                  </a:solidFill>
                </a:rPr>
                <a:t>MEASUREMENT AND SENSOR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67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46ACF-4159-AC97-C245-5B9DB3136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BECA8-C3E9-85BB-ACBA-C577D79491D8}"/>
              </a:ext>
            </a:extLst>
          </p:cNvPr>
          <p:cNvSpPr txBox="1"/>
          <p:nvPr/>
        </p:nvSpPr>
        <p:spPr>
          <a:xfrm>
            <a:off x="1691680" y="97468"/>
            <a:ext cx="604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Recent Improvements &amp; Research Trends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F75BE-40A4-6F6C-09E9-2406B79A155F}"/>
              </a:ext>
            </a:extLst>
          </p:cNvPr>
          <p:cNvSpPr txBox="1"/>
          <p:nvPr/>
        </p:nvSpPr>
        <p:spPr>
          <a:xfrm>
            <a:off x="431540" y="857957"/>
            <a:ext cx="8280920" cy="4661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In-sensor computing allows some image processing to occur directly on the sensor chip.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Edge AI integration enables object recognition tasks within the camera module.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Advanced CCDs feature increased quantum efficiency, extended spectral sensitivity, and better anti-blooming control.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Research in processing-in-pixel architectures aims to reduce latency and power.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Papers from ACM and IEEE highlight these trends as part of next generation embedded vision systems.</a:t>
            </a:r>
          </a:p>
        </p:txBody>
      </p:sp>
    </p:spTree>
    <p:extLst>
      <p:ext uri="{BB962C8B-B14F-4D97-AF65-F5344CB8AC3E}">
        <p14:creationId xmlns:p14="http://schemas.microsoft.com/office/powerpoint/2010/main" val="728339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07337-A28E-96C5-88E7-89113141E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Lane_Changing">
            <a:hlinkClick r:id="" action="ppaction://media"/>
            <a:extLst>
              <a:ext uri="{FF2B5EF4-FFF2-40B4-BE49-F238E27FC236}">
                <a16:creationId xmlns:a16="http://schemas.microsoft.com/office/drawing/2014/main" id="{CE0FFF97-B9E1-07CD-3FF4-193756BACC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6580" y="2276872"/>
            <a:ext cx="4337710" cy="2096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E776E7-D13D-0C61-7286-84777C0BB52C}"/>
              </a:ext>
            </a:extLst>
          </p:cNvPr>
          <p:cNvSpPr txBox="1"/>
          <p:nvPr/>
        </p:nvSpPr>
        <p:spPr>
          <a:xfrm>
            <a:off x="1691680" y="97468"/>
            <a:ext cx="7128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Applications of Front Object CCD Cameras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EF7E0-ADB0-5603-B3FD-148FF5B7F3BF}"/>
              </a:ext>
            </a:extLst>
          </p:cNvPr>
          <p:cNvSpPr txBox="1"/>
          <p:nvPr/>
        </p:nvSpPr>
        <p:spPr>
          <a:xfrm>
            <a:off x="431540" y="857957"/>
            <a:ext cx="8280920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Detects obstacles/objects directly in front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Front </a:t>
            </a:r>
            <a:r>
              <a:rPr lang="en-US" sz="20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US" sz="2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bject </a:t>
            </a:r>
            <a:r>
              <a:rPr lang="en-US" sz="20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detection r</a:t>
            </a:r>
            <a:r>
              <a:rPr lang="en-US" sz="2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equires fast + reliable imaging = CCD Camera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Used in Automotive: ADAS, Autopilot, Night vision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15" name="Zinc Alloy HD Hidden Dash Cam With Night Vision, ADAS_1">
            <a:hlinkClick r:id="" action="ppaction://media"/>
            <a:extLst>
              <a:ext uri="{FF2B5EF4-FFF2-40B4-BE49-F238E27FC236}">
                <a16:creationId xmlns:a16="http://schemas.microsoft.com/office/drawing/2014/main" id="{02F8FD26-BCC2-7774-58E5-9B1830925D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7638" y="2432488"/>
            <a:ext cx="3960440" cy="1887946"/>
          </a:xfrm>
          <a:prstGeom prst="rect">
            <a:avLst/>
          </a:prstGeom>
        </p:spPr>
      </p:pic>
      <p:pic>
        <p:nvPicPr>
          <p:cNvPr id="20" name="BMW Night Vision with Dynamic Light Spot">
            <a:hlinkClick r:id="" action="ppaction://media"/>
            <a:extLst>
              <a:ext uri="{FF2B5EF4-FFF2-40B4-BE49-F238E27FC236}">
                <a16:creationId xmlns:a16="http://schemas.microsoft.com/office/drawing/2014/main" id="{B35D0CD2-C803-7FA7-9CF5-5221C170D064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352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56860" y="4509120"/>
            <a:ext cx="4642976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73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0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9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CEF62-FB39-66EC-5FA7-56632454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19DD4-000B-3FA3-38D4-085FE8825B6F}"/>
              </a:ext>
            </a:extLst>
          </p:cNvPr>
          <p:cNvSpPr txBox="1"/>
          <p:nvPr/>
        </p:nvSpPr>
        <p:spPr>
          <a:xfrm>
            <a:off x="1691680" y="97468"/>
            <a:ext cx="7128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Applications of Front Object CCD Cameras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81F4B-28F7-615E-7385-81722AB0320E}"/>
              </a:ext>
            </a:extLst>
          </p:cNvPr>
          <p:cNvSpPr txBox="1"/>
          <p:nvPr/>
        </p:nvSpPr>
        <p:spPr>
          <a:xfrm>
            <a:off x="431540" y="976931"/>
            <a:ext cx="8280920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Used in Robotics: Obstacle detection, 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Industrial: Object sorting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Drones: Terrain avoidance, War assist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4" name="Picture 3" descr="A robot with wheels and a box&#10;&#10;AI-generated content may be incorrect.">
            <a:extLst>
              <a:ext uri="{FF2B5EF4-FFF2-40B4-BE49-F238E27FC236}">
                <a16:creationId xmlns:a16="http://schemas.microsoft.com/office/drawing/2014/main" id="{573E5AFE-B453-61ED-9773-88C8FC7133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036" t="3624" b="8710"/>
          <a:stretch/>
        </p:blipFill>
        <p:spPr>
          <a:xfrm>
            <a:off x="6444208" y="980728"/>
            <a:ext cx="2129734" cy="1728794"/>
          </a:xfrm>
          <a:prstGeom prst="rect">
            <a:avLst/>
          </a:prstGeom>
        </p:spPr>
      </p:pic>
      <p:pic>
        <p:nvPicPr>
          <p:cNvPr id="6" name="hubbri.e-20-05-2025-0001">
            <a:hlinkClick r:id="" action="ppaction://media"/>
            <a:extLst>
              <a:ext uri="{FF2B5EF4-FFF2-40B4-BE49-F238E27FC236}">
                <a16:creationId xmlns:a16="http://schemas.microsoft.com/office/drawing/2014/main" id="{F5293246-4A90-72EE-F9C6-198D60982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7584" y="2924944"/>
            <a:ext cx="3024336" cy="2758584"/>
          </a:xfrm>
          <a:prstGeom prst="rect">
            <a:avLst/>
          </a:prstGeom>
        </p:spPr>
      </p:pic>
      <p:pic>
        <p:nvPicPr>
          <p:cNvPr id="7" name="bharat4ever1-08-05-2025-0001_1">
            <a:hlinkClick r:id="" action="ppaction://media"/>
            <a:extLst>
              <a:ext uri="{FF2B5EF4-FFF2-40B4-BE49-F238E27FC236}">
                <a16:creationId xmlns:a16="http://schemas.microsoft.com/office/drawing/2014/main" id="{06160312-4079-DAD2-19F4-E5268EA82EA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88024" y="2924944"/>
            <a:ext cx="3785917" cy="275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2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10FF-8441-D9E7-4F3F-B4C8C28CE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F33F93-D5E8-D45F-93FF-3A15DC3B7549}"/>
              </a:ext>
            </a:extLst>
          </p:cNvPr>
          <p:cNvSpPr txBox="1"/>
          <p:nvPr/>
        </p:nvSpPr>
        <p:spPr>
          <a:xfrm>
            <a:off x="1691680" y="97468"/>
            <a:ext cx="604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Challenges &amp; 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237E7-AAD9-5FA3-FE29-705544EA1F88}"/>
              </a:ext>
            </a:extLst>
          </p:cNvPr>
          <p:cNvSpPr txBox="1"/>
          <p:nvPr/>
        </p:nvSpPr>
        <p:spPr>
          <a:xfrm>
            <a:off x="467544" y="976931"/>
            <a:ext cx="82809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Expensive compared to CMOS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Higher power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Slower readout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Accuracy: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Daylight  85 - 95% (Object Detection) 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Nightlight  60 - 75% (With IR Illumination)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Signal-to-Noise Ratio (SNR):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Daylight: 50 - 60 dB (Excellent)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Night: Drops to 30 - 40 dB (without IR)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Dynamic Range: Up to 72 dB (HDR) but degrades in low light due to read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Exposure Limits: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Min: 1 µs (prevents motion blur)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Max: 200 ms (for low-light integration)</a:t>
            </a:r>
          </a:p>
        </p:txBody>
      </p:sp>
    </p:spTree>
    <p:extLst>
      <p:ext uri="{BB962C8B-B14F-4D97-AF65-F5344CB8AC3E}">
        <p14:creationId xmlns:p14="http://schemas.microsoft.com/office/powerpoint/2010/main" val="263869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EFD7B-5AA1-528C-9729-AEEAE82CD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FE6BCE-AC4B-73D9-791B-581C18FDDA7B}"/>
              </a:ext>
            </a:extLst>
          </p:cNvPr>
          <p:cNvSpPr txBox="1"/>
          <p:nvPr/>
        </p:nvSpPr>
        <p:spPr>
          <a:xfrm>
            <a:off x="1691680" y="97468"/>
            <a:ext cx="604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53593-8C45-F95B-82BD-A82AD2E9A827}"/>
              </a:ext>
            </a:extLst>
          </p:cNvPr>
          <p:cNvSpPr txBox="1"/>
          <p:nvPr/>
        </p:nvSpPr>
        <p:spPr>
          <a:xfrm>
            <a:off x="431540" y="836712"/>
            <a:ext cx="8280920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CCD sensors offer high-quality imaging with excellent light sensitivity, ideal for front object detection in ADAS and robotics.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They work by converting photons to electrons, transferring charge efficiently, and producing digitized signals for precise imaging.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Strategic placement (e.g., windshield, grille) ensures optimal field of view, low vibration impact, and real-time responsiveness.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Designed to meet automotive-grade demands—handling heat, vibration, and varying light conditions while remaining compact and low-power.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Embedded system integration enables real-time processing, signal control, and data transfer with minimal power and latency.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Despite higher cost and slower readout than CMOS, CCDs excel in SNR, dynamic range, and are advancing with in-sensor AI and hybrid designs.</a:t>
            </a:r>
          </a:p>
        </p:txBody>
      </p:sp>
    </p:spTree>
    <p:extLst>
      <p:ext uri="{BB962C8B-B14F-4D97-AF65-F5344CB8AC3E}">
        <p14:creationId xmlns:p14="http://schemas.microsoft.com/office/powerpoint/2010/main" val="34542631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AD01B-9BAB-C8BB-8598-B7B70F5A4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8E509-7D68-992D-B9DA-3B44467EDB22}"/>
              </a:ext>
            </a:extLst>
          </p:cNvPr>
          <p:cNvSpPr txBox="1"/>
          <p:nvPr/>
        </p:nvSpPr>
        <p:spPr>
          <a:xfrm>
            <a:off x="233772" y="836712"/>
            <a:ext cx="8676456" cy="53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[1] Fossum, E. R.; Teranishi, N.; 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Theuwissen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, A. J. P. Digital Image Sensor Evolution and New Frontiers. Annu. Rev. Vis. Sci. 2024, 10, 171–199. DOI: 10.1146/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annurev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-vision-101322-105538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[2] 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Polatoğlu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, Ö., &amp; 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Özkesen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, Ö. (2022). Working principles of CCD and CMOS sensors and their importance in astronomical imaging. Journal of Anatolia Physics and Astronomy, 2(1), 51–59.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[3] Cruz, C., &amp; de Vicente, J. (2024). Charge-coupled device readout by digital-correlated double sampling. Frontiers in Detector Science and Technology, 2, 1487623. https://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doi.org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/10.3389/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fdest.2024.1487623</a:t>
            </a:r>
            <a:endParaRPr lang="en-US" sz="165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sz="165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] Matos, F.; Bernardino, J.; Durães, J.; Cunha, J. A Survey on Sensor Failures in Autonomous Vehicles: Challenges and Solutions. Sensors 2024, 24 (16), 5108. DOI: 10.3390/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s24165108</a:t>
            </a:r>
            <a:endParaRPr lang="en-US" sz="165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[5] </a:t>
            </a:r>
            <a:r>
              <a:rPr lang="en-US" sz="1650" dirty="0">
                <a:latin typeface="+mn-lt"/>
              </a:rPr>
              <a:t>Hamamatsu Photonics. CCD/CMOS Image Sensors Selection Guide, SSF, 2022. (Hamamatsu tech note)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[6] </a:t>
            </a:r>
            <a:r>
              <a:rPr lang="en-US" sz="1650" dirty="0">
                <a:latin typeface="+mn-lt"/>
              </a:rPr>
              <a:t>Akhlaq, M.; </a:t>
            </a:r>
            <a:r>
              <a:rPr lang="en-US" sz="1650" dirty="0" err="1">
                <a:latin typeface="+mn-lt"/>
              </a:rPr>
              <a:t>Sheltami</a:t>
            </a:r>
            <a:r>
              <a:rPr lang="en-US" sz="1650" dirty="0">
                <a:latin typeface="+mn-lt"/>
              </a:rPr>
              <a:t>, T. R.; Helgeson, B.; Shakshuki, E. M. Designing an Integrated Driver Assistance System Using Image Sensors. J. </a:t>
            </a:r>
            <a:r>
              <a:rPr lang="en-US" sz="1650" dirty="0" err="1">
                <a:latin typeface="+mn-lt"/>
              </a:rPr>
              <a:t>Intell</a:t>
            </a:r>
            <a:r>
              <a:rPr lang="en-US" sz="1650" dirty="0">
                <a:latin typeface="+mn-lt"/>
              </a:rPr>
              <a:t>. Manuf. 2014, 25, 913–933. DOI: 10.1007/</a:t>
            </a:r>
            <a:r>
              <a:rPr lang="en-US" sz="1650" dirty="0" err="1">
                <a:latin typeface="+mn-lt"/>
              </a:rPr>
              <a:t>s10845</a:t>
            </a:r>
            <a:r>
              <a:rPr lang="en-US" sz="1650" dirty="0">
                <a:latin typeface="+mn-lt"/>
              </a:rPr>
              <a:t>-011-0618-1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[7] Liu, Y., Wang, S., Xie, Y., Xiong, T., &amp; Wu, M. (2024). A review of sensing technologies for indoor autonomous mobile robots. Sensors, 24(4), 1222. https://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doi.org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/10.3390/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s24041222</a:t>
            </a:r>
            <a:endParaRPr lang="en-US" sz="165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DC615-7379-86C9-E80B-C1370E0050DF}"/>
              </a:ext>
            </a:extLst>
          </p:cNvPr>
          <p:cNvSpPr txBox="1"/>
          <p:nvPr/>
        </p:nvSpPr>
        <p:spPr>
          <a:xfrm>
            <a:off x="1691680" y="97468"/>
            <a:ext cx="604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41606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80F1-5E23-C12D-E48B-8AFA861FA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E6BA62-24B2-BEC3-7629-06803B83C45A}"/>
              </a:ext>
            </a:extLst>
          </p:cNvPr>
          <p:cNvSpPr txBox="1"/>
          <p:nvPr/>
        </p:nvSpPr>
        <p:spPr>
          <a:xfrm>
            <a:off x="233772" y="836712"/>
            <a:ext cx="8676456" cy="565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[8] Tesla, Inc. (2025). CCD Triclops. Tesla. https://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www.tesla.com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en_AE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/autopilot/%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3Fredirect%3Dno</a:t>
            </a:r>
            <a:endParaRPr lang="en-US" sz="165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[9] Watterson, D. (2024, July 2). What is the CCD? Detailed explanation. Great Big Photography World. https://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greatbigphotographyworld.com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/what-is-the-ccd/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[10] Baader Planetarium. (2020, October 26). CCD Architecture: Full Frame, Frame Transfer, and Interline CCD. Baader Planetarium. https://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www.baader-planetarium.com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/de/blog/ccd-architecture-full-frame-ccd-frame-transfer-and-interline-ccd-beitrag-von-andor-technology/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[11] </a:t>
            </a:r>
            <a:r>
              <a:rPr lang="en-US" sz="1650" dirty="0">
                <a:latin typeface="+mn-lt"/>
              </a:rPr>
              <a:t>Matt Williams. 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(2021, August 4). CCD Architecture. 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PetaPixel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. https://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petapixel.com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/what-is-ccd-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cmos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-sensor/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[12] </a:t>
            </a:r>
            <a:r>
              <a:rPr lang="en-US" sz="1650" dirty="0">
                <a:latin typeface="+mn-lt"/>
              </a:rPr>
              <a:t>Michael Zhang.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(2015, May 5). These Animations Show How CMOS and CCD Sensors Work and How They Differ. 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PetaPixel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. https://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petapixel.com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/2015/05/05/these-animations-show-how-cmos-and-ccd-sensors-work-and-how-they-differ/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[13] 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iLusso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. (2022). Lamborghini Urus Front Grille. 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iLusso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. https://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www.ilusso.com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/used-vehicle-2022-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lamborghini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-urus-pearl-capsule-c-3520/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[14] 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Ximea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. (2017). 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MD028CU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-SY SONY ICX674 CCD Sensor. 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Ximea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. https://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www.ximea.com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/products/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usb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-vision-industrial/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xid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usb3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-scientific-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sony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-ccd-cameras/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sony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icx674aq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165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usb3</a:t>
            </a:r>
            <a:r>
              <a:rPr lang="en-US" sz="165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-color-scientific-camera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0360E-763B-3439-4594-61B2EDB2BF96}"/>
              </a:ext>
            </a:extLst>
          </p:cNvPr>
          <p:cNvSpPr txBox="1"/>
          <p:nvPr/>
        </p:nvSpPr>
        <p:spPr>
          <a:xfrm>
            <a:off x="1691680" y="97468"/>
            <a:ext cx="604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1062863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6E1D8-793E-0E87-FC69-804372414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CC09C4-8188-3E43-7280-B46C5E3CCABA}"/>
              </a:ext>
            </a:extLst>
          </p:cNvPr>
          <p:cNvSpPr txBox="1"/>
          <p:nvPr/>
        </p:nvSpPr>
        <p:spPr>
          <a:xfrm>
            <a:off x="431540" y="2852936"/>
            <a:ext cx="8280920" cy="920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latin typeface="+mn-lt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1710479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3ABAFB-B3BA-7325-5CD2-C6B2AF562D7C}"/>
              </a:ext>
            </a:extLst>
          </p:cNvPr>
          <p:cNvSpPr txBox="1"/>
          <p:nvPr/>
        </p:nvSpPr>
        <p:spPr>
          <a:xfrm>
            <a:off x="1691680" y="97468"/>
            <a:ext cx="4576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List of Contents</a:t>
            </a:r>
            <a:endParaRPr lang="en-US" sz="28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3" name="Picture 2" descr="A group of different colored objects&#10;&#10;AI-generated content may be incorrect.">
            <a:extLst>
              <a:ext uri="{FF2B5EF4-FFF2-40B4-BE49-F238E27FC236}">
                <a16:creationId xmlns:a16="http://schemas.microsoft.com/office/drawing/2014/main" id="{1517CCCA-9C3A-7AA4-0937-48DB289E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 t="11151" b="5900"/>
          <a:stretch/>
        </p:blipFill>
        <p:spPr>
          <a:xfrm>
            <a:off x="1481554" y="721895"/>
            <a:ext cx="6858000" cy="5688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4BB2E-5688-7FA3-9264-414E865F2232}"/>
              </a:ext>
            </a:extLst>
          </p:cNvPr>
          <p:cNvSpPr txBox="1"/>
          <p:nvPr/>
        </p:nvSpPr>
        <p:spPr>
          <a:xfrm>
            <a:off x="451597" y="825921"/>
            <a:ext cx="7056784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CCD Sensor Working Principle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CCD Sensor Design &amp; Architecture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Sensor Placement &amp; Importance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Design Requirements for Automotive Use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State of the Art in CCD Sensors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Integration with Embedded Systems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Recent Improvements &amp; Research Trends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Applications of Front Object CCD Cameras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Challenges &amp; Limitations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Conclusion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97215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C7D4A3-7E63-3B30-72C3-53CEF43D13B1}"/>
              </a:ext>
            </a:extLst>
          </p:cNvPr>
          <p:cNvSpPr txBox="1"/>
          <p:nvPr/>
        </p:nvSpPr>
        <p:spPr>
          <a:xfrm>
            <a:off x="412771" y="1096708"/>
            <a:ext cx="5256584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CCD = Charge-Coupled Device: a sensor that converts light into electronic signals.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Used in high-quality imaging, low noise, and superior light sensitivity.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Importance in front object detection especially for ADAS, robotics, industrial applications,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Embedded systems enable fast, efficient image acquisition and decision-making by processing CCD sensor data in real time with minimal power consumption.</a:t>
            </a:r>
          </a:p>
        </p:txBody>
      </p:sp>
      <p:pic>
        <p:nvPicPr>
          <p:cNvPr id="5" name="Picture 4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C2B78BF5-2E2C-E117-1731-BF428501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33" y="4732330"/>
            <a:ext cx="2268290" cy="1292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79E6D-1C03-5776-496A-A03B452CE0CC}"/>
              </a:ext>
            </a:extLst>
          </p:cNvPr>
          <p:cNvSpPr txBox="1"/>
          <p:nvPr/>
        </p:nvSpPr>
        <p:spPr>
          <a:xfrm>
            <a:off x="6605326" y="6022368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Fig 2: CCD Sensor [9]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88997-EA66-9243-3F9B-66AE2ED309DA}"/>
              </a:ext>
            </a:extLst>
          </p:cNvPr>
          <p:cNvSpPr txBox="1"/>
          <p:nvPr/>
        </p:nvSpPr>
        <p:spPr>
          <a:xfrm>
            <a:off x="1691680" y="97468"/>
            <a:ext cx="4576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Introduction</a:t>
            </a:r>
            <a:endParaRPr lang="en-US" sz="28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3" name="Picture 12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33D499D3-51DA-3BDD-9962-26D2AE51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211"/>
          <a:stretch/>
        </p:blipFill>
        <p:spPr>
          <a:xfrm>
            <a:off x="0" y="784201"/>
            <a:ext cx="8494274" cy="35809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8F1FFC-D701-6509-2A36-6A1AD0509BF1}"/>
              </a:ext>
            </a:extLst>
          </p:cNvPr>
          <p:cNvSpPr txBox="1"/>
          <p:nvPr/>
        </p:nvSpPr>
        <p:spPr>
          <a:xfrm>
            <a:off x="6650295" y="4159285"/>
            <a:ext cx="220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Fig 1: CCD </a:t>
            </a:r>
            <a:r>
              <a:rPr lang="en-US" dirty="0" err="1">
                <a:latin typeface="+mn-lt"/>
              </a:rPr>
              <a:t>Triclops</a:t>
            </a:r>
            <a:r>
              <a:rPr lang="en-US" dirty="0">
                <a:latin typeface="+mn-lt"/>
              </a:rPr>
              <a:t> [8]</a:t>
            </a:r>
          </a:p>
        </p:txBody>
      </p:sp>
    </p:spTree>
    <p:extLst>
      <p:ext uri="{BB962C8B-B14F-4D97-AF65-F5344CB8AC3E}">
        <p14:creationId xmlns:p14="http://schemas.microsoft.com/office/powerpoint/2010/main" val="14348066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721FCF-235C-DA0E-2887-057DF69041EA}"/>
              </a:ext>
            </a:extLst>
          </p:cNvPr>
          <p:cNvSpPr txBox="1"/>
          <p:nvPr/>
        </p:nvSpPr>
        <p:spPr>
          <a:xfrm>
            <a:off x="1691680" y="97468"/>
            <a:ext cx="4576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CCD Sensor Working Principle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29A4D-DED4-8E1E-E5C4-FD68D06E0032}"/>
              </a:ext>
            </a:extLst>
          </p:cNvPr>
          <p:cNvSpPr txBox="1"/>
          <p:nvPr/>
        </p:nvSpPr>
        <p:spPr>
          <a:xfrm>
            <a:off x="431540" y="857957"/>
            <a:ext cx="8280920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Light hits the sensor.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Photon → electron conversion.</a:t>
            </a:r>
            <a:endParaRPr lang="en-US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Charge moves across the chip via capacitive coupling.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Final stage: charges converted into voltage, amplified, and digitized.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20D9F-31AB-99AC-36BB-6B288E05DCD0}"/>
              </a:ext>
            </a:extLst>
          </p:cNvPr>
          <p:cNvSpPr txBox="1"/>
          <p:nvPr/>
        </p:nvSpPr>
        <p:spPr>
          <a:xfrm>
            <a:off x="1043608" y="2780928"/>
            <a:ext cx="6915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🌞 Light → 📸 Sensor → ⚡ Electrons → 🔄 Charge Movement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F2E2E-A970-6D47-4AA8-271645AF3770}"/>
              </a:ext>
            </a:extLst>
          </p:cNvPr>
          <p:cNvSpPr txBox="1"/>
          <p:nvPr/>
        </p:nvSpPr>
        <p:spPr>
          <a:xfrm rot="5400000">
            <a:off x="6893561" y="3057005"/>
            <a:ext cx="36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→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EA0AC-17FE-D6E6-ECF9-43395950984D}"/>
              </a:ext>
            </a:extLst>
          </p:cNvPr>
          <p:cNvSpPr txBox="1"/>
          <p:nvPr/>
        </p:nvSpPr>
        <p:spPr>
          <a:xfrm rot="10800000">
            <a:off x="6713540" y="3251644"/>
            <a:ext cx="36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→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332B7B-0805-C95D-3A97-4A462394CD4B}"/>
              </a:ext>
            </a:extLst>
          </p:cNvPr>
          <p:cNvSpPr txBox="1"/>
          <p:nvPr/>
        </p:nvSpPr>
        <p:spPr>
          <a:xfrm>
            <a:off x="1415183" y="3230153"/>
            <a:ext cx="5446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💻 Digitized Signal ← 📈 Amplified ← 🔋 Voltage</a:t>
            </a:r>
          </a:p>
        </p:txBody>
      </p:sp>
      <p:pic>
        <p:nvPicPr>
          <p:cNvPr id="22" name="Picture 21" descr="Diagram of a diagram of a computer&#10;&#10;AI-generated content may be incorrect.">
            <a:extLst>
              <a:ext uri="{FF2B5EF4-FFF2-40B4-BE49-F238E27FC236}">
                <a16:creationId xmlns:a16="http://schemas.microsoft.com/office/drawing/2014/main" id="{656E6076-C664-2E05-03C6-6B1B7150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83" y="3829110"/>
            <a:ext cx="3175000" cy="2298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3F04CD-E021-269C-1ED9-90FA16BA8366}"/>
              </a:ext>
            </a:extLst>
          </p:cNvPr>
          <p:cNvSpPr txBox="1"/>
          <p:nvPr/>
        </p:nvSpPr>
        <p:spPr>
          <a:xfrm>
            <a:off x="2843808" y="6127810"/>
            <a:ext cx="316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Fig 3: CCD Sensor Structure [10]</a:t>
            </a:r>
          </a:p>
        </p:txBody>
      </p:sp>
    </p:spTree>
    <p:extLst>
      <p:ext uri="{BB962C8B-B14F-4D97-AF65-F5344CB8AC3E}">
        <p14:creationId xmlns:p14="http://schemas.microsoft.com/office/powerpoint/2010/main" val="48949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EC127A-EA63-F956-9119-AEAF79F5FFC3}"/>
              </a:ext>
            </a:extLst>
          </p:cNvPr>
          <p:cNvSpPr txBox="1"/>
          <p:nvPr/>
        </p:nvSpPr>
        <p:spPr>
          <a:xfrm>
            <a:off x="1691680" y="97468"/>
            <a:ext cx="5256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CCD Sensor Design &amp;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F7EFA3-0412-59C6-4400-91D041D005D6}"/>
              </a:ext>
            </a:extLst>
          </p:cNvPr>
          <p:cNvSpPr txBox="1"/>
          <p:nvPr/>
        </p:nvSpPr>
        <p:spPr>
          <a:xfrm>
            <a:off x="467544" y="1028388"/>
            <a:ext cx="8280920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Key components: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Photodiodes (pixels)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Vertical shift register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Horizontal register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Output amplifier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A6B21-17F4-67FB-639C-2A22F8341DE5}"/>
              </a:ext>
            </a:extLst>
          </p:cNvPr>
          <p:cNvSpPr txBox="1"/>
          <p:nvPr/>
        </p:nvSpPr>
        <p:spPr>
          <a:xfrm>
            <a:off x="4686005" y="3340690"/>
            <a:ext cx="276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Fig 4: CCD Architecture [11]</a:t>
            </a:r>
          </a:p>
        </p:txBody>
      </p:sp>
      <p:pic>
        <p:nvPicPr>
          <p:cNvPr id="7" name="Picture 6" descr="A diagram of a camera sensor&#10;&#10;AI-generated content may be incorrect.">
            <a:extLst>
              <a:ext uri="{FF2B5EF4-FFF2-40B4-BE49-F238E27FC236}">
                <a16:creationId xmlns:a16="http://schemas.microsoft.com/office/drawing/2014/main" id="{DB13725E-E6B1-4A32-F6C0-74810C4C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22" t="30051" r="1392" b="2750"/>
          <a:stretch/>
        </p:blipFill>
        <p:spPr>
          <a:xfrm>
            <a:off x="4175956" y="805929"/>
            <a:ext cx="4500500" cy="2623071"/>
          </a:xfrm>
          <a:prstGeom prst="rect">
            <a:avLst/>
          </a:prstGeom>
        </p:spPr>
      </p:pic>
      <p:pic>
        <p:nvPicPr>
          <p:cNvPr id="8" name="ccd_animation_sequence_(full_hd_15-25mbps) (360p)">
            <a:hlinkClick r:id="" action="ppaction://media"/>
            <a:extLst>
              <a:ext uri="{FF2B5EF4-FFF2-40B4-BE49-F238E27FC236}">
                <a16:creationId xmlns:a16="http://schemas.microsoft.com/office/drawing/2014/main" id="{D266E596-CDEB-21CB-42D2-E21DD7BC64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74" end="14969.3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3768" y="3789041"/>
            <a:ext cx="4320480" cy="2352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23A011-8F06-7731-F3D5-00C35AAC64B1}"/>
              </a:ext>
            </a:extLst>
          </p:cNvPr>
          <p:cNvSpPr txBox="1"/>
          <p:nvPr/>
        </p:nvSpPr>
        <p:spPr>
          <a:xfrm>
            <a:off x="2855280" y="6141993"/>
            <a:ext cx="3550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Fig 5: CCD Animation Sequence [12]</a:t>
            </a:r>
          </a:p>
        </p:txBody>
      </p:sp>
    </p:spTree>
    <p:extLst>
      <p:ext uri="{BB962C8B-B14F-4D97-AF65-F5344CB8AC3E}">
        <p14:creationId xmlns:p14="http://schemas.microsoft.com/office/powerpoint/2010/main" val="1312791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7C9A5-946D-F384-FBAC-7BFA2C04F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EAE18-85AA-4041-3101-CD85561621F9}"/>
              </a:ext>
            </a:extLst>
          </p:cNvPr>
          <p:cNvSpPr txBox="1"/>
          <p:nvPr/>
        </p:nvSpPr>
        <p:spPr>
          <a:xfrm>
            <a:off x="1691680" y="97468"/>
            <a:ext cx="5112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Sensor Placement &amp; Importance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35FE-C6BB-0ED3-A209-0C83686F8282}"/>
              </a:ext>
            </a:extLst>
          </p:cNvPr>
          <p:cNvSpPr txBox="1"/>
          <p:nvPr/>
        </p:nvSpPr>
        <p:spPr>
          <a:xfrm>
            <a:off x="467544" y="1113267"/>
            <a:ext cx="8352928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Placed at the windshield, front grille, or bumper for a clear forward view.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Minimizes vibration and aligns with the driver’s natural line of sight.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Windshield mounting protects against debris, water, and glare.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Centered position ensures accurate, symmetrical field of view.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Enables low-latency image capture for real-time detection and processing.</a:t>
            </a:r>
          </a:p>
        </p:txBody>
      </p:sp>
      <p:pic>
        <p:nvPicPr>
          <p:cNvPr id="7" name="Picture 6" descr="A close up of a car's interior&#10;&#10;AI-generated content may be incorrect.">
            <a:extLst>
              <a:ext uri="{FF2B5EF4-FFF2-40B4-BE49-F238E27FC236}">
                <a16:creationId xmlns:a16="http://schemas.microsoft.com/office/drawing/2014/main" id="{C4637A18-CDCE-B8F0-2EBF-073501EE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90" r="15004" b="17371"/>
          <a:stretch/>
        </p:blipFill>
        <p:spPr>
          <a:xfrm>
            <a:off x="4824028" y="3789040"/>
            <a:ext cx="3852428" cy="2216634"/>
          </a:xfrm>
          <a:prstGeom prst="rect">
            <a:avLst/>
          </a:prstGeom>
        </p:spPr>
      </p:pic>
      <p:pic>
        <p:nvPicPr>
          <p:cNvPr id="11" name="Picture 10" descr="The front of a car&#10;&#10;AI-generated content may be incorrect.">
            <a:extLst>
              <a:ext uri="{FF2B5EF4-FFF2-40B4-BE49-F238E27FC236}">
                <a16:creationId xmlns:a16="http://schemas.microsoft.com/office/drawing/2014/main" id="{216E26DB-50FE-ACD8-561D-53F3502DC3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736" b="12463"/>
          <a:stretch/>
        </p:blipFill>
        <p:spPr>
          <a:xfrm>
            <a:off x="611560" y="3789040"/>
            <a:ext cx="3827620" cy="2216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9045CC-5F88-1578-580E-736F1AE248AE}"/>
              </a:ext>
            </a:extLst>
          </p:cNvPr>
          <p:cNvSpPr txBox="1"/>
          <p:nvPr/>
        </p:nvSpPr>
        <p:spPr>
          <a:xfrm>
            <a:off x="778134" y="5988336"/>
            <a:ext cx="367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Fig 6: CCD Camera at Front Grille [13]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6907D3-C38F-905B-020D-CC927DDF17CB}"/>
              </a:ext>
            </a:extLst>
          </p:cNvPr>
          <p:cNvSpPr txBox="1"/>
          <p:nvPr/>
        </p:nvSpPr>
        <p:spPr>
          <a:xfrm>
            <a:off x="4970973" y="5971778"/>
            <a:ext cx="355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Fig 7: CCD Camera at Windshield [8]</a:t>
            </a:r>
          </a:p>
        </p:txBody>
      </p:sp>
    </p:spTree>
    <p:extLst>
      <p:ext uri="{BB962C8B-B14F-4D97-AF65-F5344CB8AC3E}">
        <p14:creationId xmlns:p14="http://schemas.microsoft.com/office/powerpoint/2010/main" val="144960108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02727-6CC2-173E-BA97-D13E37F1E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B0CA0-6008-985E-8D75-E1D2202A9E2C}"/>
              </a:ext>
            </a:extLst>
          </p:cNvPr>
          <p:cNvSpPr txBox="1"/>
          <p:nvPr/>
        </p:nvSpPr>
        <p:spPr>
          <a:xfrm>
            <a:off x="1691680" y="97468"/>
            <a:ext cx="604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Design Requirements for Automotive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D2368-3CA1-BC58-4F0E-9CA97887834A}"/>
              </a:ext>
            </a:extLst>
          </p:cNvPr>
          <p:cNvSpPr txBox="1"/>
          <p:nvPr/>
        </p:nvSpPr>
        <p:spPr>
          <a:xfrm>
            <a:off x="467544" y="1268760"/>
            <a:ext cx="8352928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Operate reliably across varying light conditions (day/night).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Ensure high sensitivity and low noise in low-light environments.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Support fast readout for real-time processing.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Be robust against vibrations, heat, and humidity.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Maintain a compact, low-power profile for embedded integration.</a:t>
            </a:r>
          </a:p>
        </p:txBody>
      </p:sp>
    </p:spTree>
    <p:extLst>
      <p:ext uri="{BB962C8B-B14F-4D97-AF65-F5344CB8AC3E}">
        <p14:creationId xmlns:p14="http://schemas.microsoft.com/office/powerpoint/2010/main" val="38938051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6155-0F44-C01C-586D-893FCC8D3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C39F7-E5C5-C48E-CFD9-99FFE4647E92}"/>
              </a:ext>
            </a:extLst>
          </p:cNvPr>
          <p:cNvSpPr txBox="1"/>
          <p:nvPr/>
        </p:nvSpPr>
        <p:spPr>
          <a:xfrm>
            <a:off x="1691680" y="97468"/>
            <a:ext cx="604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State of the Art in CCD Sensors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E0BA2-CB0C-810C-3B4D-64CBC1C5FFC9}"/>
              </a:ext>
            </a:extLst>
          </p:cNvPr>
          <p:cNvSpPr txBox="1"/>
          <p:nvPr/>
        </p:nvSpPr>
        <p:spPr>
          <a:xfrm>
            <a:off x="467544" y="1268760"/>
            <a:ext cx="4896544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High-speed CCDs (e.g., frame-transfer models)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Low-noise CCDs for enhanced imaging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Hybrid sensors (CCD + CMOS architecture)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Industry players: Sony, ON Semiconductor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Example: Sony ICX series offers high-resolution, high-sensitivity sensors with frame rates suitable for automotive needs.</a:t>
            </a:r>
          </a:p>
        </p:txBody>
      </p:sp>
      <p:pic>
        <p:nvPicPr>
          <p:cNvPr id="4" name="Picture 3" descr="A computer chip with text overlay&#10;&#10;AI-generated content may be incorrect.">
            <a:extLst>
              <a:ext uri="{FF2B5EF4-FFF2-40B4-BE49-F238E27FC236}">
                <a16:creationId xmlns:a16="http://schemas.microsoft.com/office/drawing/2014/main" id="{7DF294FF-2D69-D106-6835-EC829129A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51"/>
          <a:stretch/>
        </p:blipFill>
        <p:spPr>
          <a:xfrm>
            <a:off x="5364088" y="1190438"/>
            <a:ext cx="3690156" cy="2928882"/>
          </a:xfrm>
          <a:prstGeom prst="rect">
            <a:avLst/>
          </a:prstGeom>
        </p:spPr>
      </p:pic>
      <p:pic>
        <p:nvPicPr>
          <p:cNvPr id="6" name="Picture 5" descr="A close-up of a camera&#10;&#10;AI-generated content may be incorrect.">
            <a:extLst>
              <a:ext uri="{FF2B5EF4-FFF2-40B4-BE49-F238E27FC236}">
                <a16:creationId xmlns:a16="http://schemas.microsoft.com/office/drawing/2014/main" id="{2F7A118C-93EB-AE00-A70B-1BDC5D85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00" t="5901" r="4851" b="10100"/>
          <a:stretch/>
        </p:blipFill>
        <p:spPr>
          <a:xfrm>
            <a:off x="6237058" y="4252446"/>
            <a:ext cx="1944216" cy="1702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DC7CB-AB0F-083C-D000-BAEFC948B30E}"/>
              </a:ext>
            </a:extLst>
          </p:cNvPr>
          <p:cNvSpPr txBox="1"/>
          <p:nvPr/>
        </p:nvSpPr>
        <p:spPr>
          <a:xfrm>
            <a:off x="5515433" y="5971075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Fig 8: SONY ICX674 CCD sensor [14]</a:t>
            </a:r>
          </a:p>
        </p:txBody>
      </p:sp>
    </p:spTree>
    <p:extLst>
      <p:ext uri="{BB962C8B-B14F-4D97-AF65-F5344CB8AC3E}">
        <p14:creationId xmlns:p14="http://schemas.microsoft.com/office/powerpoint/2010/main" val="150260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0DEF7-0B7A-84D5-0804-7F011C749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C6BCC-3C56-4624-B81D-387B6F74CB4E}"/>
              </a:ext>
            </a:extLst>
          </p:cNvPr>
          <p:cNvSpPr txBox="1"/>
          <p:nvPr/>
        </p:nvSpPr>
        <p:spPr>
          <a:xfrm>
            <a:off x="1691680" y="97468"/>
            <a:ext cx="604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+mj-lt"/>
              </a:rPr>
              <a:t>Integration with Embedded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FC139-C2A3-FAE3-C8FB-A75548FF7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38" t="18848" r="2405" b="5728"/>
          <a:stretch/>
        </p:blipFill>
        <p:spPr>
          <a:xfrm>
            <a:off x="1827050" y="3651932"/>
            <a:ext cx="5489899" cy="2497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5A5F7-6743-C168-61DE-4E6F6FFE7FE4}"/>
              </a:ext>
            </a:extLst>
          </p:cNvPr>
          <p:cNvSpPr txBox="1"/>
          <p:nvPr/>
        </p:nvSpPr>
        <p:spPr>
          <a:xfrm>
            <a:off x="431540" y="857957"/>
            <a:ext cx="8280920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CCD sends analog signals → digitized via ADC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Embedded processor handles: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Signal processing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Control signals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Data storage/transfer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Importance of timing, low power, and latency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0AAEE-2ADB-BC19-E45B-471A5CEF72A2}"/>
              </a:ext>
            </a:extLst>
          </p:cNvPr>
          <p:cNvSpPr txBox="1"/>
          <p:nvPr/>
        </p:nvSpPr>
        <p:spPr>
          <a:xfrm>
            <a:off x="1979712" y="6149795"/>
            <a:ext cx="509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Fig 9: Embedded System with CCD Camera Interface </a:t>
            </a:r>
          </a:p>
        </p:txBody>
      </p:sp>
    </p:spTree>
    <p:extLst>
      <p:ext uri="{BB962C8B-B14F-4D97-AF65-F5344CB8AC3E}">
        <p14:creationId xmlns:p14="http://schemas.microsoft.com/office/powerpoint/2010/main" val="152237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Start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lgefolien mit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olgefolien ohne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Startfoli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04_Maschinenbau_ppt2</Template>
  <TotalTime>486</TotalTime>
  <Words>1412</Words>
  <Application>Microsoft Office PowerPoint</Application>
  <PresentationFormat>On-screen Show (4:3)</PresentationFormat>
  <Paragraphs>124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Roboto Condensed</vt:lpstr>
      <vt:lpstr>Roboto Condensed Light</vt:lpstr>
      <vt:lpstr>Wingdings</vt:lpstr>
      <vt:lpstr>Symbol</vt:lpstr>
      <vt:lpstr>Calibri Light</vt:lpstr>
      <vt:lpstr>Arial</vt:lpstr>
      <vt:lpstr>Calibri</vt:lpstr>
      <vt:lpstr>Roboto Condensed bold</vt:lpstr>
      <vt:lpstr>Startfolie</vt:lpstr>
      <vt:lpstr>Folgefolien mit Logo</vt:lpstr>
      <vt:lpstr>Folgefolien ohne Logo</vt:lpstr>
      <vt:lpstr>2_Startfolie</vt:lpstr>
      <vt:lpstr>Front Object CCD Camera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 Chemnitz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Nicole Kaltofen</dc:creator>
  <cp:lastModifiedBy>Sreekar S</cp:lastModifiedBy>
  <cp:revision>1121</cp:revision>
  <cp:lastPrinted>2014-05-13T08:21:00Z</cp:lastPrinted>
  <dcterms:created xsi:type="dcterms:W3CDTF">2014-01-29T06:28:10Z</dcterms:created>
  <dcterms:modified xsi:type="dcterms:W3CDTF">2025-05-25T19:19:59Z</dcterms:modified>
</cp:coreProperties>
</file>